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98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solidFill>
          <a:srgbClr val="EFED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E37F3-FCE8-4BB5-95CD-D7F696689592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915128" y="1788456"/>
            <a:ext cx="8361227" cy="2098227"/>
          </a:xfrm>
        </p:spPr>
        <p:txBody>
          <a:bodyPr anchor="b" anchorCtr="1">
            <a:noAutofit/>
          </a:bodyPr>
          <a:lstStyle>
            <a:lvl1pPr algn="ctr">
              <a:defRPr sz="7200" cap="all"/>
            </a:lvl1pPr>
          </a:lstStyle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ED5830-9773-43C3-AB79-FEB6571E3E77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2679905" y="3956279"/>
            <a:ext cx="6831674" cy="1086234"/>
          </a:xfrm>
        </p:spPr>
        <p:txBody>
          <a:bodyPr anchorCtr="1"/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</a:lstStyle>
          <a:p>
            <a:pPr lvl="0"/>
            <a:r>
              <a:rPr lang="fr-FR"/>
              <a:t>Modifiez le style des sous-titres du masque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A6611B-961A-4AA2-999C-B4584C3EE7F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752862" y="6453387"/>
            <a:ext cx="1607944" cy="404612"/>
          </a:xfrm>
        </p:spPr>
        <p:txBody>
          <a:bodyPr/>
          <a:lstStyle>
            <a:lvl1pPr>
              <a:defRPr/>
            </a:lvl1pPr>
          </a:lstStyle>
          <a:p>
            <a:pPr lvl="0"/>
            <a:fld id="{5A7AA9DE-1DEA-4344-867C-BE076B01FB71}" type="datetime1">
              <a:rPr lang="en-US"/>
              <a:pPr lvl="0"/>
              <a:t>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02BA7B-6F51-4ED4-9B95-464B4DD841C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2584057" y="6453387"/>
            <a:ext cx="7023378" cy="404612"/>
          </a:xfrm>
        </p:spPr>
        <p:txBody>
          <a:bodyPr anchorCtr="1"/>
          <a:lstStyle>
            <a:lvl1pPr algn="ctr"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F20007-F437-4902-B361-C4F0F435A1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9830686" y="6453387"/>
            <a:ext cx="1596295" cy="404612"/>
          </a:xfrm>
        </p:spPr>
        <p:txBody>
          <a:bodyPr/>
          <a:lstStyle>
            <a:lvl1pPr>
              <a:defRPr/>
            </a:lvl1pPr>
          </a:lstStyle>
          <a:p>
            <a:pPr lvl="0"/>
            <a:fld id="{73DFBB01-E631-42CB-A4DB-B840CEC9B2E8}" type="slidenum">
              <a:t>‹N°›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463CAF1D-E583-47E4-97E5-C3F5F891B6C4}"/>
              </a:ext>
            </a:extLst>
          </p:cNvPr>
          <p:cNvGrpSpPr/>
          <p:nvPr/>
        </p:nvGrpSpPr>
        <p:grpSpPr>
          <a:xfrm>
            <a:off x="752862" y="744467"/>
            <a:ext cx="10674111" cy="5349669"/>
            <a:chOff x="752862" y="744467"/>
            <a:chExt cx="10674111" cy="5349669"/>
          </a:xfrm>
        </p:grpSpPr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E427AAFC-9057-45F3-A19F-9545C7975E69}"/>
                </a:ext>
              </a:extLst>
            </p:cNvPr>
            <p:cNvSpPr/>
            <p:nvPr/>
          </p:nvSpPr>
          <p:spPr>
            <a:xfrm>
              <a:off x="8151958" y="1685650"/>
              <a:ext cx="3275015" cy="440848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0000"/>
                <a:gd name="f4" fmla="val 8761"/>
                <a:gd name="f5" fmla="val 9126"/>
                <a:gd name="f6" fmla="val 9127"/>
                <a:gd name="f7" fmla="*/ f0 1 10000"/>
                <a:gd name="f8" fmla="*/ f1 1 10000"/>
                <a:gd name="f9" fmla="+- f3 0 f2"/>
                <a:gd name="f10" fmla="*/ f9 1 10000"/>
                <a:gd name="f11" fmla="*/ f2 1 f10"/>
                <a:gd name="f12" fmla="*/ f3 1 f10"/>
                <a:gd name="f13" fmla="*/ f11 f7 1"/>
                <a:gd name="f14" fmla="*/ f12 f7 1"/>
                <a:gd name="f15" fmla="*/ f12 f8 1"/>
                <a:gd name="f16" fmla="*/ f11 f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3" t="f16" r="f14" b="f15"/>
              <a:pathLst>
                <a:path w="10000" h="10000">
                  <a:moveTo>
                    <a:pt x="f4" y="f2"/>
                  </a:moveTo>
                  <a:lnTo>
                    <a:pt x="f3" y="f2"/>
                  </a:lnTo>
                  <a:lnTo>
                    <a:pt x="f3" y="f3"/>
                  </a:lnTo>
                  <a:lnTo>
                    <a:pt x="f2" y="f3"/>
                  </a:lnTo>
                  <a:lnTo>
                    <a:pt x="f2" y="f5"/>
                  </a:lnTo>
                  <a:lnTo>
                    <a:pt x="f4" y="f6"/>
                  </a:lnTo>
                  <a:lnTo>
                    <a:pt x="f4" y="f2"/>
                  </a:lnTo>
                  <a:close/>
                </a:path>
              </a:pathLst>
            </a:custGeom>
            <a:solidFill>
              <a:srgbClr val="191B0E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DA83626A-50E9-4308-A255-4C383AE83E54}"/>
                </a:ext>
              </a:extLst>
            </p:cNvPr>
            <p:cNvSpPr/>
            <p:nvPr/>
          </p:nvSpPr>
          <p:spPr>
            <a:xfrm flipH="1" flipV="1">
              <a:off x="752862" y="744467"/>
              <a:ext cx="3275664" cy="440848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0002"/>
                <a:gd name="f4" fmla="val 10000"/>
                <a:gd name="f5" fmla="val 8763"/>
                <a:gd name="f6" fmla="val 2"/>
                <a:gd name="f7" fmla="+- 0 0 2"/>
                <a:gd name="f8" fmla="val 9698"/>
                <a:gd name="f9" fmla="val 4"/>
                <a:gd name="f10" fmla="val 9427"/>
                <a:gd name="f11" fmla="val 9125"/>
                <a:gd name="f12" fmla="val 9128"/>
                <a:gd name="f13" fmla="*/ f0 1 10002"/>
                <a:gd name="f14" fmla="*/ f1 1 10000"/>
                <a:gd name="f15" fmla="+- f4 0 f2"/>
                <a:gd name="f16" fmla="+- f3 0 f2"/>
                <a:gd name="f17" fmla="*/ f16 1 10002"/>
                <a:gd name="f18" fmla="*/ f15 1 10000"/>
                <a:gd name="f19" fmla="*/ f2 1 f17"/>
                <a:gd name="f20" fmla="*/ f3 1 f17"/>
                <a:gd name="f21" fmla="*/ f2 1 f18"/>
                <a:gd name="f22" fmla="*/ f4 1 f18"/>
                <a:gd name="f23" fmla="*/ f19 f13 1"/>
                <a:gd name="f24" fmla="*/ f20 f13 1"/>
                <a:gd name="f25" fmla="*/ f22 f14 1"/>
                <a:gd name="f26" fmla="*/ f21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6" r="f24" b="f25"/>
              <a:pathLst>
                <a:path w="10002" h="10000">
                  <a:moveTo>
                    <a:pt x="f5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6" y="f4"/>
                  </a:lnTo>
                  <a:cubicBezTo>
                    <a:pt x="f7" y="f8"/>
                    <a:pt x="f9" y="f10"/>
                    <a:pt x="f2" y="f11"/>
                  </a:cubicBezTo>
                  <a:lnTo>
                    <a:pt x="f5" y="f12"/>
                  </a:lnTo>
                  <a:lnTo>
                    <a:pt x="f5" y="f2"/>
                  </a:lnTo>
                  <a:close/>
                </a:path>
              </a:pathLst>
            </a:custGeom>
            <a:solidFill>
              <a:srgbClr val="191B0E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89594490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42651-81E8-4F04-9D30-3F69C3B44478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C161E1-29E1-4401-A535-BD8BD958128C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1371600" y="2295528"/>
            <a:ext cx="9601200" cy="357187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FC176-011C-4ED2-8E0A-C193EE935C1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1BFBD2D-2D84-4872-A447-2D0A735F6088}" type="datetime1">
              <a:rPr lang="en-US"/>
              <a:pPr lvl="0"/>
              <a:t>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B75C25-65B6-4B45-95D1-3AE141CDFE2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7ACAB5-9CBA-42FF-A346-D5A955E4099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4C0FF1B-7E02-4283-8095-47E773CCA63C}" type="slidenum"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867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5BE684F-5091-4945-A3A1-4594223AA79D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9596563" y="624160"/>
            <a:ext cx="1565763" cy="5243242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68538D-2326-423D-9A42-92D665B80762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1371600" y="624160"/>
            <a:ext cx="8179637" cy="5243242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9239C4-D743-4F04-B701-C93AFC8A30B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5831B66-1108-48D8-AB76-191075C580D6}" type="datetime1">
              <a:rPr lang="en-US"/>
              <a:pPr lvl="0"/>
              <a:t>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61D325-B823-4E4C-B23D-E908344B493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F71548-384F-4424-AF0B-20426D4786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73923EA-CB18-40AA-A9C3-E3FDD6953865}" type="slidenum"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113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3B2041-98BE-46A1-9433-A549009C275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EB1ABE-89D6-40F9-A1B0-68914F983135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1C42A1-32BD-4FAE-A2C1-1060F34678A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046F8B8-5242-40DF-A157-F52D0B746098}" type="datetime1">
              <a:rPr lang="en-US"/>
              <a:pPr lvl="0"/>
              <a:t>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2CBDB4-6FD9-470C-841B-1B2FAB19820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406E52-AF73-41FF-853A-BEFE40799BC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5914D91-679E-4B8E-9DB9-3005F4F95322}" type="slidenum"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64899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Pr>
        <a:solidFill>
          <a:srgbClr val="191B0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FDD830-4F77-48DF-A688-BB9409F1B37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65023" y="1301355"/>
            <a:ext cx="9612968" cy="2852735"/>
          </a:xfrm>
        </p:spPr>
        <p:txBody>
          <a:bodyPr anchor="b"/>
          <a:lstStyle>
            <a:lvl1pPr algn="r">
              <a:defRPr sz="7200" cap="all">
                <a:solidFill>
                  <a:srgbClr val="EFEDE3"/>
                </a:solidFill>
              </a:defRPr>
            </a:lvl1pPr>
          </a:lstStyle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D1010-4311-4F08-90DF-795F89D1243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65023" y="4216325"/>
            <a:ext cx="9612968" cy="1143320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EFEDE3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C79ED9-B054-40D6-BABB-12B3CD599A3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738908" y="6453387"/>
            <a:ext cx="1622410" cy="404612"/>
          </a:xfrm>
        </p:spPr>
        <p:txBody>
          <a:bodyPr/>
          <a:lstStyle>
            <a:lvl1pPr>
              <a:defRPr>
                <a:solidFill>
                  <a:srgbClr val="EFEDE3"/>
                </a:solidFill>
              </a:defRPr>
            </a:lvl1pPr>
          </a:lstStyle>
          <a:p>
            <a:pPr lvl="0"/>
            <a:fld id="{C03F108C-8D26-4970-AE86-E3641F05DC7A}" type="datetime1">
              <a:rPr lang="en-US"/>
              <a:pPr lvl="0"/>
              <a:t>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22CCE-A596-432C-BC0D-EC34F9AADE3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2584313" y="6453387"/>
            <a:ext cx="7023378" cy="404612"/>
          </a:xfrm>
        </p:spPr>
        <p:txBody>
          <a:bodyPr anchorCtr="1"/>
          <a:lstStyle>
            <a:lvl1pPr algn="ctr">
              <a:defRPr>
                <a:solidFill>
                  <a:srgbClr val="EFEDE3"/>
                </a:solidFill>
              </a:defRPr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8A8AF8-2C1E-4151-94D6-F1818E14A24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9830686" y="6453387"/>
            <a:ext cx="1596295" cy="404612"/>
          </a:xfrm>
        </p:spPr>
        <p:txBody>
          <a:bodyPr/>
          <a:lstStyle>
            <a:lvl1pPr>
              <a:defRPr>
                <a:solidFill>
                  <a:srgbClr val="EFEDE3"/>
                </a:solidFill>
              </a:defRPr>
            </a:lvl1pPr>
          </a:lstStyle>
          <a:p>
            <a:pPr lvl="0"/>
            <a:fld id="{B5892BF1-401D-4F48-A13C-1E1A6DBDA7B1}" type="slidenum">
              <a:t>‹N°›</a:t>
            </a:fld>
            <a:endParaRPr lang="en-US"/>
          </a:p>
        </p:txBody>
      </p:sp>
      <p:sp>
        <p:nvSpPr>
          <p:cNvPr id="7" name="Freeform 6" title="Crop Mark">
            <a:extLst>
              <a:ext uri="{FF2B5EF4-FFF2-40B4-BE49-F238E27FC236}">
                <a16:creationId xmlns:a16="http://schemas.microsoft.com/office/drawing/2014/main" id="{024CF4B4-DBA4-4E3E-98C6-BAF75458F6BB}"/>
              </a:ext>
            </a:extLst>
          </p:cNvPr>
          <p:cNvSpPr/>
          <p:nvPr/>
        </p:nvSpPr>
        <p:spPr>
          <a:xfrm>
            <a:off x="8151958" y="1685650"/>
            <a:ext cx="3275015" cy="4408486"/>
          </a:xfrm>
          <a:custGeom>
            <a:avLst/>
            <a:gdLst>
              <a:gd name="f0" fmla="val w"/>
              <a:gd name="f1" fmla="val h"/>
              <a:gd name="f2" fmla="val 0"/>
              <a:gd name="f3" fmla="val 4125"/>
              <a:gd name="f4" fmla="val 5554"/>
              <a:gd name="f5" fmla="val 3614"/>
              <a:gd name="f6" fmla="val 5074"/>
              <a:gd name="f7" fmla="*/ f0 1 4125"/>
              <a:gd name="f8" fmla="*/ f1 1 5554"/>
              <a:gd name="f9" fmla="+- f4 0 f2"/>
              <a:gd name="f10" fmla="+- f3 0 f2"/>
              <a:gd name="f11" fmla="*/ f10 1 4125"/>
              <a:gd name="f12" fmla="*/ f9 1 5554"/>
              <a:gd name="f13" fmla="*/ 0 1 f11"/>
              <a:gd name="f14" fmla="*/ f3 1 f11"/>
              <a:gd name="f15" fmla="*/ 0 1 f12"/>
              <a:gd name="f16" fmla="*/ f4 1 f12"/>
              <a:gd name="f17" fmla="*/ f13 f7 1"/>
              <a:gd name="f18" fmla="*/ f14 f7 1"/>
              <a:gd name="f19" fmla="*/ f16 f8 1"/>
              <a:gd name="f20" fmla="*/ f15 f8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7" t="f20" r="f18" b="f19"/>
            <a:pathLst>
              <a:path w="4125" h="5554">
                <a:moveTo>
                  <a:pt x="f5" y="f2"/>
                </a:moveTo>
                <a:lnTo>
                  <a:pt x="f3" y="f2"/>
                </a:lnTo>
                <a:lnTo>
                  <a:pt x="f3" y="f4"/>
                </a:lnTo>
                <a:lnTo>
                  <a:pt x="f2" y="f4"/>
                </a:lnTo>
                <a:lnTo>
                  <a:pt x="f2" y="f6"/>
                </a:lnTo>
                <a:lnTo>
                  <a:pt x="f5" y="f6"/>
                </a:lnTo>
                <a:lnTo>
                  <a:pt x="f5" y="f2"/>
                </a:lnTo>
                <a:close/>
              </a:path>
            </a:pathLst>
          </a:custGeom>
          <a:solidFill>
            <a:srgbClr val="EFEDE3"/>
          </a:solid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51838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1DC72B-E43A-49E1-8B3F-C4619FE227A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0495C1-0440-4879-A2DC-E64CBAC9884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371600" y="2286000"/>
            <a:ext cx="4447787" cy="358140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886B3E-ACC7-4E54-B740-CE4A689D1981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525405" y="2286000"/>
            <a:ext cx="4447787" cy="358140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D4BC10-1342-4AAE-A1F4-5AE9CF1AC10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7EAD40A-6C76-4C46-BD74-F0ED2367004B}" type="datetime1">
              <a:rPr lang="en-US"/>
              <a:pPr lvl="0"/>
              <a:t>2/6/2024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3C5272-F342-4A5E-9CED-25823271D5A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12970B-1C82-49C7-B843-5D0955A0FB4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5B6448C-8877-4D09-B8C3-211F532C4390}" type="slidenum"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935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E2878C-ECB4-43CD-9179-BC7E62A144EE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D53F9D-8499-4F19-8E33-790BF1B796F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1371600" y="2340864"/>
            <a:ext cx="4443983" cy="823910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F5ECE7-9720-4538-8090-7E05DAC48808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1371600" y="3305208"/>
            <a:ext cx="4443983" cy="256219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3EEF63-B665-40A6-BF8F-30862917ECC5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525012" y="2340864"/>
            <a:ext cx="4443983" cy="823910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7810E8-93BE-4AF4-8872-1CB6A6988F43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525012" y="3305208"/>
            <a:ext cx="4443983" cy="256219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9130C2-F3E3-4D27-857C-3F1FBC520D3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6AC47BB-55F4-48D5-B5A0-176E7655A222}" type="datetime1">
              <a:rPr lang="en-US"/>
              <a:pPr lvl="0"/>
              <a:t>2/6/2024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5B1E3CD-7725-48D5-A00C-D583272F673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693C51-68D6-443F-B803-5C07E79E95D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4FAB44B-8D62-4E5E-B2A4-CDDA7C30D340}" type="slidenum"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146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9978B-04E2-4707-915D-F6F334C35748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F212BF1-3ABE-4945-B66D-4CF672B62B7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350900E-475D-400C-8706-40CA51236688}" type="datetime1">
              <a:rPr lang="en-US"/>
              <a:pPr lvl="0"/>
              <a:t>2/6/2024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2E4BCB-8616-4C1F-959A-774BFF21285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8D654B-0A4A-466D-8A75-D1B5587095B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1F4800C-105B-4BF4-8D52-2213545F983C}" type="slidenum"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668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6D1EB9B-FC2C-4804-B593-E361FE8F167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8BE702F-FCC5-4BFA-9A0F-3166A93FBCE9}" type="datetime1">
              <a:rPr lang="en-US"/>
              <a:pPr lvl="0"/>
              <a:t>2/6/2024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4A2B787-B40E-4B22-97E5-769E4E4D83D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9DD37E-E6AA-45FD-AC79-DBDA7CDA67F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CAEB9E7-14A1-4BDF-BBF0-DDF9A259B662}" type="slidenum"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287576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 title="Background Shape">
            <a:extLst>
              <a:ext uri="{FF2B5EF4-FFF2-40B4-BE49-F238E27FC236}">
                <a16:creationId xmlns:a16="http://schemas.microsoft.com/office/drawing/2014/main" id="{29E82FCC-7019-4070-8506-75BE9EE38B18}"/>
              </a:ext>
            </a:extLst>
          </p:cNvPr>
          <p:cNvSpPr/>
          <p:nvPr/>
        </p:nvSpPr>
        <p:spPr>
          <a:xfrm>
            <a:off x="0" y="374"/>
            <a:ext cx="5303520" cy="6857625"/>
          </a:xfrm>
          <a:prstGeom prst="rect">
            <a:avLst/>
          </a:prstGeom>
          <a:solidFill>
            <a:srgbClr val="8C8D86"/>
          </a:solid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40B0DEF-68AE-42D8-8AAE-94A8042A3D1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3903" y="685800"/>
            <a:ext cx="3855723" cy="2157883"/>
          </a:xfrm>
        </p:spPr>
        <p:txBody>
          <a:bodyPr>
            <a:noAutofit/>
          </a:bodyPr>
          <a:lstStyle>
            <a:lvl1pPr>
              <a:lnSpc>
                <a:spcPct val="84000"/>
              </a:lnSpc>
              <a:defRPr sz="4800"/>
            </a:lvl1pPr>
          </a:lstStyle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B877EB3-949F-4C2F-A7DB-D62737D6164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256023" y="685800"/>
            <a:ext cx="5212080" cy="517524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4222CBF5-CD4C-44F7-A311-8C4578C93382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723903" y="2856347"/>
            <a:ext cx="3855723" cy="3011055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0F50BC7E-40DC-4E26-AF1A-3A348825086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723903" y="6453387"/>
            <a:ext cx="1204575" cy="404612"/>
          </a:xfrm>
        </p:spPr>
        <p:txBody>
          <a:bodyPr/>
          <a:lstStyle>
            <a:lvl1pPr>
              <a:defRPr/>
            </a:lvl1pPr>
          </a:lstStyle>
          <a:p>
            <a:pPr lvl="0"/>
            <a:fld id="{C5E830A7-82ED-4C4C-970E-B31425C64946}" type="datetime1">
              <a:rPr lang="en-US"/>
              <a:pPr lvl="0"/>
              <a:t>2/6/2024</a:t>
            </a:fld>
            <a:endParaRPr 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5229FC15-C22A-4723-A117-FDF689C1285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2205944" y="6453387"/>
            <a:ext cx="2373672" cy="404612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1B1F8277-9F00-4BAE-BF55-E208B65DCE0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9883136" y="6453387"/>
            <a:ext cx="1596295" cy="404612"/>
          </a:xfrm>
        </p:spPr>
        <p:txBody>
          <a:bodyPr/>
          <a:lstStyle>
            <a:lvl1pPr>
              <a:defRPr/>
            </a:lvl1pPr>
          </a:lstStyle>
          <a:p>
            <a:pPr lvl="0"/>
            <a:fld id="{20768566-1AFD-4311-9872-7FC1A50D1D15}" type="slidenum">
              <a:t>‹N°›</a:t>
            </a:fld>
            <a:endParaRPr lang="en-US"/>
          </a:p>
        </p:txBody>
      </p:sp>
      <p:sp>
        <p:nvSpPr>
          <p:cNvPr id="9" name="Rectangle 8" title="Divider Bar">
            <a:extLst>
              <a:ext uri="{FF2B5EF4-FFF2-40B4-BE49-F238E27FC236}">
                <a16:creationId xmlns:a16="http://schemas.microsoft.com/office/drawing/2014/main" id="{464E8BA9-5D2D-42D9-ABFA-1F2CE88B7373}"/>
              </a:ext>
            </a:extLst>
          </p:cNvPr>
          <p:cNvSpPr/>
          <p:nvPr/>
        </p:nvSpPr>
        <p:spPr>
          <a:xfrm>
            <a:off x="5303520" y="374"/>
            <a:ext cx="228600" cy="6858000"/>
          </a:xfrm>
          <a:prstGeom prst="rect">
            <a:avLst/>
          </a:prstGeom>
          <a:solidFill>
            <a:srgbClr val="191B0E"/>
          </a:solid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8172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 title="Background Shape">
            <a:extLst>
              <a:ext uri="{FF2B5EF4-FFF2-40B4-BE49-F238E27FC236}">
                <a16:creationId xmlns:a16="http://schemas.microsoft.com/office/drawing/2014/main" id="{FDD3D83F-DA7B-4376-B163-76F6D8A330CE}"/>
              </a:ext>
            </a:extLst>
          </p:cNvPr>
          <p:cNvSpPr/>
          <p:nvPr/>
        </p:nvSpPr>
        <p:spPr>
          <a:xfrm>
            <a:off x="0" y="374"/>
            <a:ext cx="5303520" cy="6857625"/>
          </a:xfrm>
          <a:prstGeom prst="rect">
            <a:avLst/>
          </a:prstGeom>
          <a:solidFill>
            <a:srgbClr val="8C8D86"/>
          </a:solid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D5D0FB29-C2E2-4744-B33F-2A43FF855FF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3903" y="685800"/>
            <a:ext cx="3855723" cy="2157883"/>
          </a:xfrm>
        </p:spPr>
        <p:txBody>
          <a:bodyPr/>
          <a:lstStyle>
            <a:lvl1pPr>
              <a:lnSpc>
                <a:spcPct val="84000"/>
              </a:lnSpc>
              <a:defRPr sz="4800"/>
            </a:lvl1pPr>
          </a:lstStyle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4" name="Picture Placeholder 2">
            <a:extLst>
              <a:ext uri="{FF2B5EF4-FFF2-40B4-BE49-F238E27FC236}">
                <a16:creationId xmlns:a16="http://schemas.microsoft.com/office/drawing/2014/main" id="{7F901C18-A607-48C3-9290-5C48E8DA36CB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532120" y="0"/>
            <a:ext cx="6659876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r-FR"/>
              <a:t>Cliquez sur l'icône pour ajouter une image</a:t>
            </a:r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47EA20C5-FF25-4623-A75F-C9D32AE69ECC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723903" y="2855963"/>
            <a:ext cx="3855723" cy="3011430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DAFA513B-C896-4D53-9177-A75D285AAEC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723903" y="6453387"/>
            <a:ext cx="1204575" cy="404612"/>
          </a:xfrm>
        </p:spPr>
        <p:txBody>
          <a:bodyPr/>
          <a:lstStyle>
            <a:lvl1pPr>
              <a:defRPr/>
            </a:lvl1pPr>
          </a:lstStyle>
          <a:p>
            <a:pPr lvl="0"/>
            <a:fld id="{14E1A375-2993-4E46-B8CB-FD1029B30259}" type="datetime1">
              <a:rPr lang="en-US"/>
              <a:pPr lvl="0"/>
              <a:t>2/6/2024</a:t>
            </a:fld>
            <a:endParaRPr 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FEC5C1CA-E583-4D9C-BFFC-2D993DC6116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2205944" y="6453387"/>
            <a:ext cx="2373672" cy="404612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4E26CAE8-51BE-46AA-93F8-E994B8F87E7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9883136" y="6453387"/>
            <a:ext cx="1596295" cy="404612"/>
          </a:xfrm>
        </p:spPr>
        <p:txBody>
          <a:bodyPr/>
          <a:lstStyle>
            <a:lvl1pPr>
              <a:defRPr/>
            </a:lvl1pPr>
          </a:lstStyle>
          <a:p>
            <a:pPr lvl="0"/>
            <a:fld id="{42130CA8-9DAF-4768-9362-B10B41A575E7}" type="slidenum">
              <a:t>‹N°›</a:t>
            </a:fld>
            <a:endParaRPr lang="en-US"/>
          </a:p>
        </p:txBody>
      </p:sp>
      <p:sp>
        <p:nvSpPr>
          <p:cNvPr id="9" name="Rectangle 8" title="Divider Bar">
            <a:extLst>
              <a:ext uri="{FF2B5EF4-FFF2-40B4-BE49-F238E27FC236}">
                <a16:creationId xmlns:a16="http://schemas.microsoft.com/office/drawing/2014/main" id="{77E2E45D-C2AF-4374-87F8-5332003F2840}"/>
              </a:ext>
            </a:extLst>
          </p:cNvPr>
          <p:cNvSpPr/>
          <p:nvPr/>
        </p:nvSpPr>
        <p:spPr>
          <a:xfrm>
            <a:off x="5303520" y="374"/>
            <a:ext cx="228600" cy="6858000"/>
          </a:xfrm>
          <a:prstGeom prst="rect">
            <a:avLst/>
          </a:prstGeom>
          <a:solidFill>
            <a:srgbClr val="191B0E"/>
          </a:solid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44301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D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368381-6230-4737-BF96-DEE2B30DF40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CFCEB1-7578-4719-8427-826980F5CED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797408-1FCF-4682-BDDD-563017D7314A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1390646" y="6453387"/>
            <a:ext cx="1204575" cy="40461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191B0E"/>
                </a:solidFill>
                <a:uFillTx/>
                <a:latin typeface="Franklin Gothic Book"/>
              </a:defRPr>
            </a:lvl1pPr>
          </a:lstStyle>
          <a:p>
            <a:pPr lvl="0"/>
            <a:fld id="{7895B21C-FBEB-401E-8AAF-7757105FB78D}" type="datetime1">
              <a:rPr lang="en-US"/>
              <a:pPr lvl="0"/>
              <a:t>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9479AC-C281-4DB4-A956-FBEDC5C33400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2893563" y="6453387"/>
            <a:ext cx="6280830" cy="40461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191B0E"/>
                </a:solidFill>
                <a:uFillTx/>
                <a:latin typeface="Franklin Gothic Book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0AE186-404C-4A67-ADB1-59ED824ED891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9472735" y="6453387"/>
            <a:ext cx="1596295" cy="40461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191B0E"/>
                </a:solidFill>
                <a:uFillTx/>
                <a:latin typeface="Franklin Gothic Book"/>
              </a:defRPr>
            </a:lvl1pPr>
          </a:lstStyle>
          <a:p>
            <a:pPr lvl="0"/>
            <a:fld id="{130443C2-7B91-4558-B2EE-842E5E101A39}" type="slidenum">
              <a:t>‹N°›</a:t>
            </a:fld>
            <a:endParaRPr lang="en-US"/>
          </a:p>
        </p:txBody>
      </p:sp>
      <p:sp>
        <p:nvSpPr>
          <p:cNvPr id="7" name="Rectangle 8" title="Side bar">
            <a:extLst>
              <a:ext uri="{FF2B5EF4-FFF2-40B4-BE49-F238E27FC236}">
                <a16:creationId xmlns:a16="http://schemas.microsoft.com/office/drawing/2014/main" id="{98688959-5ACC-4CD4-8C07-7F5024296585}"/>
              </a:ext>
            </a:extLst>
          </p:cNvPr>
          <p:cNvSpPr/>
          <p:nvPr/>
        </p:nvSpPr>
        <p:spPr>
          <a:xfrm>
            <a:off x="478094" y="374"/>
            <a:ext cx="228600" cy="6858000"/>
          </a:xfrm>
          <a:prstGeom prst="rect">
            <a:avLst/>
          </a:prstGeom>
          <a:solidFill>
            <a:srgbClr val="191B0E"/>
          </a:solid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914400" rtl="0" fontAlgn="auto" hangingPunct="1">
        <a:lnSpc>
          <a:spcPct val="89000"/>
        </a:lnSpc>
        <a:spcBef>
          <a:spcPts val="0"/>
        </a:spcBef>
        <a:spcAft>
          <a:spcPts val="0"/>
        </a:spcAft>
        <a:buNone/>
        <a:tabLst/>
        <a:defRPr lang="fr-FR" sz="4400" b="0" i="0" u="none" strike="noStrike" kern="1200" cap="none" spc="0" baseline="0">
          <a:solidFill>
            <a:srgbClr val="191B0E"/>
          </a:solidFill>
          <a:uFillTx/>
          <a:latin typeface="Franklin Gothic Book"/>
        </a:defRPr>
      </a:lvl1pPr>
    </p:titleStyle>
    <p:bodyStyle>
      <a:lvl1pPr marL="384048" marR="0" lvl="0" indent="-384048" algn="l" defTabSz="914400" rtl="0" fontAlgn="auto" hangingPunct="1">
        <a:lnSpc>
          <a:spcPct val="94000"/>
        </a:lnSpc>
        <a:spcBef>
          <a:spcPts val="1000"/>
        </a:spcBef>
        <a:spcAft>
          <a:spcPts val="200"/>
        </a:spcAft>
        <a:buSzPct val="100000"/>
        <a:buFont typeface="Franklin Gothic Book" pitchFamily="34"/>
        <a:buChar char="■"/>
        <a:tabLst/>
        <a:defRPr lang="fr-FR" sz="2000" b="0" i="0" u="none" strike="noStrike" kern="1200" cap="none" spc="0" baseline="0">
          <a:solidFill>
            <a:srgbClr val="191B0E"/>
          </a:solidFill>
          <a:uFillTx/>
          <a:latin typeface="Franklin Gothic Book"/>
        </a:defRPr>
      </a:lvl1pPr>
      <a:lvl2pPr marL="914400" marR="0" lvl="1" indent="-384048" algn="l" defTabSz="914400" rtl="0" fontAlgn="auto" hangingPunct="1">
        <a:lnSpc>
          <a:spcPct val="94000"/>
        </a:lnSpc>
        <a:spcBef>
          <a:spcPts val="500"/>
        </a:spcBef>
        <a:spcAft>
          <a:spcPts val="200"/>
        </a:spcAft>
        <a:buSzPct val="100000"/>
        <a:buFont typeface="Franklin Gothic Book" pitchFamily="34"/>
        <a:buChar char="–"/>
        <a:tabLst/>
        <a:defRPr lang="fr-FR" sz="2000" b="0" i="1" u="none" strike="noStrike" kern="1200" cap="none" spc="0" baseline="0">
          <a:solidFill>
            <a:srgbClr val="191B0E"/>
          </a:solidFill>
          <a:uFillTx/>
          <a:latin typeface="Franklin Gothic Book"/>
        </a:defRPr>
      </a:lvl2pPr>
      <a:lvl3pPr marL="1371600" marR="0" lvl="2" indent="-384048" algn="l" defTabSz="914400" rtl="0" fontAlgn="auto" hangingPunct="1">
        <a:lnSpc>
          <a:spcPct val="94000"/>
        </a:lnSpc>
        <a:spcBef>
          <a:spcPts val="500"/>
        </a:spcBef>
        <a:spcAft>
          <a:spcPts val="200"/>
        </a:spcAft>
        <a:buSzPct val="100000"/>
        <a:buFont typeface="Franklin Gothic Book" pitchFamily="34"/>
        <a:buChar char="■"/>
        <a:tabLst/>
        <a:defRPr lang="fr-FR" sz="1800" b="0" i="0" u="none" strike="noStrike" kern="1200" cap="none" spc="0" baseline="0">
          <a:solidFill>
            <a:srgbClr val="191B0E"/>
          </a:solidFill>
          <a:uFillTx/>
          <a:latin typeface="Franklin Gothic Book"/>
        </a:defRPr>
      </a:lvl3pPr>
      <a:lvl4pPr marL="1828800" marR="0" lvl="3" indent="-384048" algn="l" defTabSz="914400" rtl="0" fontAlgn="auto" hangingPunct="1">
        <a:lnSpc>
          <a:spcPct val="94000"/>
        </a:lnSpc>
        <a:spcBef>
          <a:spcPts val="500"/>
        </a:spcBef>
        <a:spcAft>
          <a:spcPts val="200"/>
        </a:spcAft>
        <a:buSzPct val="100000"/>
        <a:buFont typeface="Franklin Gothic Book" pitchFamily="34"/>
        <a:buChar char="–"/>
        <a:tabLst/>
        <a:defRPr lang="fr-FR" sz="1800" b="0" i="1" u="none" strike="noStrike" kern="1200" cap="none" spc="0" baseline="0">
          <a:solidFill>
            <a:srgbClr val="191B0E"/>
          </a:solidFill>
          <a:uFillTx/>
          <a:latin typeface="Franklin Gothic Book"/>
        </a:defRPr>
      </a:lvl4pPr>
      <a:lvl5pPr marL="2286000" marR="0" lvl="4" indent="-384048" algn="l" defTabSz="914400" rtl="0" fontAlgn="auto" hangingPunct="1">
        <a:lnSpc>
          <a:spcPct val="94000"/>
        </a:lnSpc>
        <a:spcBef>
          <a:spcPts val="500"/>
        </a:spcBef>
        <a:spcAft>
          <a:spcPts val="200"/>
        </a:spcAft>
        <a:buSzPct val="100000"/>
        <a:buFont typeface="Franklin Gothic Book" pitchFamily="34"/>
        <a:buChar char="■"/>
        <a:tabLst/>
        <a:defRPr lang="fr-FR" sz="1600" b="0" i="0" u="none" strike="noStrike" kern="1200" cap="none" spc="0" baseline="0">
          <a:solidFill>
            <a:srgbClr val="191B0E"/>
          </a:solidFill>
          <a:uFillTx/>
          <a:latin typeface="Franklin Gothic Book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tel:06.36.48.32.33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sso-newforest.com/stud-book/" TargetMode="External"/><Relationship Id="rId2" Type="http://schemas.openxmlformats.org/officeDocument/2006/relationships/hyperlink" Target="https://www.asso-newforest.com/wp-content/uploads/2023/01/DOSSIER-VETERINAIRE-ETALON-NF-A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bg>
      <p:bgPr>
        <a:solidFill>
          <a:srgbClr val="6387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D870A74-7C85-42B3-89FB-EDDAB5D92EA2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6972299" y="1788456"/>
            <a:ext cx="3304056" cy="2098227"/>
          </a:xfrm>
        </p:spPr>
        <p:txBody>
          <a:bodyPr/>
          <a:lstStyle/>
          <a:p>
            <a:pPr lvl="0"/>
            <a:r>
              <a:rPr lang="fr-FR" sz="1800" cap="none" dirty="0">
                <a:solidFill>
                  <a:srgbClr val="000000"/>
                </a:solidFill>
                <a:latin typeface="+mn-lt"/>
                <a:cs typeface="Arial" pitchFamily="34"/>
              </a:rPr>
              <a:t>AFPNF </a:t>
            </a:r>
            <a:br>
              <a:rPr lang="fr-FR" sz="1800" cap="none" dirty="0">
                <a:solidFill>
                  <a:srgbClr val="000000"/>
                </a:solidFill>
                <a:latin typeface="+mn-lt"/>
                <a:cs typeface="Arial" pitchFamily="34"/>
              </a:rPr>
            </a:br>
            <a:r>
              <a:rPr lang="fr-FR" sz="1800" cap="none" dirty="0">
                <a:solidFill>
                  <a:srgbClr val="000000"/>
                </a:solidFill>
                <a:latin typeface="+mn-lt"/>
                <a:cs typeface="Arial" pitchFamily="34"/>
              </a:rPr>
              <a:t>26 rue jules </a:t>
            </a:r>
            <a:r>
              <a:rPr lang="fr-FR" sz="1800" cap="none" dirty="0">
                <a:solidFill>
                  <a:srgbClr val="000000"/>
                </a:solidFill>
                <a:latin typeface="+mn-lt"/>
                <a:cs typeface="Calibri" panose="020F0502020204030204" pitchFamily="34" charset="0"/>
              </a:rPr>
              <a:t>ferry</a:t>
            </a:r>
            <a:r>
              <a:rPr lang="fr-FR" sz="1800" cap="none" dirty="0">
                <a:solidFill>
                  <a:srgbClr val="000000"/>
                </a:solidFill>
                <a:latin typeface="+mn-lt"/>
                <a:cs typeface="Arial" pitchFamily="34"/>
              </a:rPr>
              <a:t> les ponts de cé </a:t>
            </a:r>
            <a:r>
              <a:rPr lang="fr-FR" sz="1800" cap="none" dirty="0" err="1">
                <a:solidFill>
                  <a:srgbClr val="000000"/>
                </a:solidFill>
                <a:latin typeface="+mn-lt"/>
                <a:cs typeface="Arial" pitchFamily="34"/>
              </a:rPr>
              <a:t>Sorges</a:t>
            </a:r>
            <a:r>
              <a:rPr lang="fr-FR" sz="1800" cap="none" dirty="0">
                <a:solidFill>
                  <a:srgbClr val="000000"/>
                </a:solidFill>
                <a:latin typeface="+mn-lt"/>
                <a:cs typeface="Arial" pitchFamily="34"/>
              </a:rPr>
              <a:t> 49130</a:t>
            </a:r>
            <a:br>
              <a:rPr lang="fr-FR" sz="1800" cap="none" dirty="0">
                <a:solidFill>
                  <a:srgbClr val="000000"/>
                </a:solidFill>
                <a:latin typeface="+mn-lt"/>
                <a:cs typeface="Arial" pitchFamily="34"/>
              </a:rPr>
            </a:br>
            <a:r>
              <a:rPr lang="fr-FR" sz="1800" cap="none" dirty="0">
                <a:solidFill>
                  <a:srgbClr val="000000"/>
                </a:solidFill>
                <a:latin typeface="+mn-lt"/>
                <a:cs typeface="Arial" pitchFamily="34"/>
              </a:rPr>
              <a:t> </a:t>
            </a:r>
            <a:r>
              <a:rPr lang="fr-FR" sz="1800" cap="none" dirty="0">
                <a:solidFill>
                  <a:srgbClr val="000000"/>
                </a:solidFill>
                <a:latin typeface="+mn-lt"/>
                <a:cs typeface="Arial" pitchFamily="34"/>
                <a:hlinkClick r:id="rId2"/>
              </a:rPr>
              <a:t>tel:06.36.48.32.33</a:t>
            </a:r>
            <a:br>
              <a:rPr lang="fr-FR" sz="1800" cap="none" dirty="0">
                <a:solidFill>
                  <a:srgbClr val="000000"/>
                </a:solidFill>
                <a:latin typeface="+mn-lt"/>
                <a:cs typeface="Arial" pitchFamily="34"/>
              </a:rPr>
            </a:br>
            <a:r>
              <a:rPr lang="fr-FR" sz="1800" cap="none" dirty="0">
                <a:solidFill>
                  <a:srgbClr val="000000"/>
                </a:solidFill>
                <a:latin typeface="+mn-lt"/>
                <a:cs typeface="Arial" pitchFamily="34"/>
              </a:rPr>
              <a:t>info@asso-newforest.com</a:t>
            </a:r>
            <a:br>
              <a:rPr lang="fr-FR" sz="1800" cap="none" dirty="0">
                <a:solidFill>
                  <a:srgbClr val="000000"/>
                </a:solidFill>
                <a:latin typeface="+mn-lt"/>
                <a:cs typeface="Arial" pitchFamily="34"/>
              </a:rPr>
            </a:br>
            <a:br>
              <a:rPr lang="fr-FR" sz="1800" cap="none" dirty="0">
                <a:solidFill>
                  <a:srgbClr val="000000"/>
                </a:solidFill>
                <a:cs typeface="Arial" pitchFamily="34"/>
              </a:rPr>
            </a:br>
            <a:br>
              <a:rPr lang="fr-FR" sz="1600" cap="none" dirty="0">
                <a:solidFill>
                  <a:srgbClr val="000000"/>
                </a:solidFill>
              </a:rPr>
            </a:br>
            <a:endParaRPr lang="fr-FR" sz="1600" cap="none" dirty="0">
              <a:solidFill>
                <a:srgbClr val="000000"/>
              </a:solidFill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928CE13-ABC1-42B0-8AA3-82226F161D6B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840375" y="4446269"/>
            <a:ext cx="8435980" cy="1017270"/>
          </a:xfrm>
        </p:spPr>
        <p:txBody>
          <a:bodyPr>
            <a:normAutofit/>
          </a:bodyPr>
          <a:lstStyle/>
          <a:p>
            <a:pPr lvl="0"/>
            <a:r>
              <a:rPr lang="fr-FR" sz="2000" b="1" dirty="0">
                <a:latin typeface="Calibri" panose="020F0502020204030204" pitchFamily="34" charset="0"/>
                <a:cs typeface="Calibri" panose="020F0502020204030204" pitchFamily="34" charset="0"/>
              </a:rPr>
              <a:t>DOSSIER d’inscription et d’engagement à l’approbation de printemps </a:t>
            </a:r>
          </a:p>
          <a:p>
            <a:pPr lvl="0"/>
            <a:r>
              <a:rPr lang="fr-FR" sz="2000" b="1" dirty="0">
                <a:latin typeface="Calibri" panose="020F0502020204030204" pitchFamily="34" charset="0"/>
                <a:cs typeface="Calibri" panose="020F0502020204030204" pitchFamily="34" charset="0"/>
              </a:rPr>
              <a:t>étalon NEW FOREST SESSION PRINTEMPS 2024</a:t>
            </a:r>
          </a:p>
        </p:txBody>
      </p:sp>
      <p:pic>
        <p:nvPicPr>
          <p:cNvPr id="4" name="Image 4" descr="Une image contenant carte&#10;&#10;Description générée automatiquement">
            <a:extLst>
              <a:ext uri="{FF2B5EF4-FFF2-40B4-BE49-F238E27FC236}">
                <a16:creationId xmlns:a16="http://schemas.microsoft.com/office/drawing/2014/main" id="{05520CEB-DAB0-475F-9CE2-8887D01504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0169" y="1211580"/>
            <a:ext cx="5452109" cy="2744699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>
            <a:extLst>
              <a:ext uri="{FF2B5EF4-FFF2-40B4-BE49-F238E27FC236}">
                <a16:creationId xmlns:a16="http://schemas.microsoft.com/office/drawing/2014/main" id="{584ACC52-5E67-4531-9251-B0EA71E50234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371599" y="338666"/>
            <a:ext cx="10820401" cy="6197602"/>
          </a:xfrm>
        </p:spPr>
        <p:txBody>
          <a:bodyPr>
            <a:normAutofit/>
          </a:bodyPr>
          <a:lstStyle/>
          <a:p>
            <a:pPr lvl="0">
              <a:lnSpc>
                <a:spcPct val="84000"/>
              </a:lnSpc>
            </a:pPr>
            <a:r>
              <a:rPr lang="fr-FR" sz="1900" dirty="0"/>
              <a:t>Il doit parvenir complet à l’AFPNF au 31 mars 2024.</a:t>
            </a:r>
          </a:p>
          <a:p>
            <a:pPr lvl="0">
              <a:lnSpc>
                <a:spcPct val="84000"/>
              </a:lnSpc>
            </a:pPr>
            <a:r>
              <a:rPr lang="fr-FR" sz="1900" u="sng" dirty="0"/>
              <a:t>Le dossier comprend</a:t>
            </a:r>
            <a:r>
              <a:rPr lang="fr-FR" sz="1900" dirty="0"/>
              <a:t>:</a:t>
            </a:r>
          </a:p>
          <a:p>
            <a:pPr lvl="0">
              <a:lnSpc>
                <a:spcPct val="84000"/>
              </a:lnSpc>
            </a:pPr>
            <a:r>
              <a:rPr lang="fr-FR" sz="1900" dirty="0"/>
              <a:t>Le formulaire d’engagement signé.</a:t>
            </a:r>
          </a:p>
          <a:p>
            <a:pPr lvl="0">
              <a:lnSpc>
                <a:spcPct val="84000"/>
              </a:lnSpc>
            </a:pPr>
            <a:r>
              <a:rPr lang="fr-FR" sz="1900" dirty="0"/>
              <a:t>Copie des pages d’identification du document d’accompagnement validé et de la carte d’immatriculation au nom du propriétaire. </a:t>
            </a:r>
          </a:p>
          <a:p>
            <a:pPr lvl="0">
              <a:lnSpc>
                <a:spcPct val="84000"/>
              </a:lnSpc>
            </a:pPr>
            <a:r>
              <a:rPr lang="fr-FR" sz="1900" u="sng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Le dossier vétérinaire</a:t>
            </a:r>
            <a:r>
              <a:rPr lang="fr-FR" sz="1900" dirty="0">
                <a:solidFill>
                  <a:schemeClr val="tx1"/>
                </a:solidFill>
              </a:rPr>
              <a:t>:</a:t>
            </a:r>
          </a:p>
          <a:p>
            <a:pPr lvl="0">
              <a:lnSpc>
                <a:spcPct val="84000"/>
              </a:lnSpc>
            </a:pPr>
            <a:r>
              <a:rPr lang="fr-FR" sz="1900">
                <a:solidFill>
                  <a:schemeClr val="tx1"/>
                </a:solidFill>
                <a:hlinkClick r:id="rId3"/>
              </a:rPr>
              <a:t>https://www.asso-newforest.com/stud-book/</a:t>
            </a:r>
            <a:endParaRPr lang="fr-FR" sz="19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C288823-EC0E-49B5-A25D-323C43C9A953}"/>
              </a:ext>
            </a:extLst>
          </p:cNvPr>
          <p:cNvSpPr/>
          <p:nvPr/>
        </p:nvSpPr>
        <p:spPr>
          <a:xfrm>
            <a:off x="914400" y="920617"/>
            <a:ext cx="11029245" cy="4078039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000" b="0" i="0" u="sng" strike="noStrike" kern="1200" cap="none" spc="0" baseline="0" dirty="0">
                <a:solidFill>
                  <a:srgbClr val="000000"/>
                </a:solidFill>
                <a:uFillTx/>
                <a:latin typeface="Franklin Gothic Book" pitchFamily="34"/>
              </a:rPr>
              <a:t> Tarif 2024.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000" b="0" i="0" u="none" strike="noStrike" kern="1200" cap="none" spc="0" baseline="0" dirty="0">
              <a:solidFill>
                <a:srgbClr val="000000"/>
              </a:solidFill>
              <a:uFillTx/>
              <a:latin typeface="Franklin Gothic Book" pitchFamily="34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000" b="0" i="0" u="none" strike="noStrike" kern="1200" cap="none" spc="0" baseline="0" dirty="0">
                <a:solidFill>
                  <a:srgbClr val="000000"/>
                </a:solidFill>
                <a:uFillTx/>
                <a:latin typeface="Franklin Gothic Book" pitchFamily="34"/>
              </a:rPr>
              <a:t> ■ </a:t>
            </a:r>
            <a:r>
              <a:rPr lang="fr-FR" sz="2000" b="0" i="0" u="sng" strike="noStrike" kern="1200" cap="none" spc="0" baseline="0" dirty="0">
                <a:solidFill>
                  <a:srgbClr val="000000"/>
                </a:solidFill>
                <a:uFillTx/>
                <a:latin typeface="Franklin Gothic Book" pitchFamily="34"/>
              </a:rPr>
              <a:t>Adhérent AFPNF</a:t>
            </a:r>
            <a:r>
              <a:rPr lang="fr-FR" sz="2000" b="0" i="0" u="none" strike="noStrike" kern="1200" cap="none" spc="0" baseline="0" dirty="0">
                <a:solidFill>
                  <a:srgbClr val="000000"/>
                </a:solidFill>
                <a:uFillTx/>
                <a:latin typeface="Franklin Gothic Book" pitchFamily="34"/>
              </a:rPr>
              <a:t>.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000" b="0" i="0" u="none" strike="noStrike" kern="1200" cap="none" spc="0" baseline="0" dirty="0">
                <a:solidFill>
                  <a:srgbClr val="000000"/>
                </a:solidFill>
                <a:uFillTx/>
                <a:latin typeface="Franklin Gothic Book" pitchFamily="34"/>
              </a:rPr>
              <a:t> ■ Adhésion AFPNF 60€.   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000" b="0" i="0" u="none" strike="noStrike" kern="1200" cap="none" spc="0" baseline="0" dirty="0">
                <a:solidFill>
                  <a:srgbClr val="000000"/>
                </a:solidFill>
                <a:uFillTx/>
                <a:latin typeface="Franklin Gothic Book" pitchFamily="34"/>
              </a:rPr>
              <a:t> ■ Le dépôt de candidature 150€.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000" b="0" i="0" u="none" strike="noStrike" kern="1200" cap="none" spc="0" baseline="0" dirty="0">
                <a:solidFill>
                  <a:srgbClr val="000000"/>
                </a:solidFill>
                <a:uFillTx/>
                <a:latin typeface="Franklin Gothic Book" pitchFamily="34"/>
              </a:rPr>
              <a:t> ■ L’approbation 150€. (Le chèque de l’approbation sera rendu si le candidat n’est pas approuvé).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000" b="0" i="0" u="none" strike="noStrike" kern="1200" cap="none" spc="0" baseline="0" dirty="0">
                <a:solidFill>
                  <a:srgbClr val="000000"/>
                </a:solidFill>
                <a:uFillTx/>
                <a:latin typeface="Franklin Gothic Book" pitchFamily="34"/>
              </a:rPr>
              <a:t> 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000" b="0" i="0" strike="noStrike" kern="1200" cap="none" spc="0" baseline="0" dirty="0">
                <a:solidFill>
                  <a:srgbClr val="000000"/>
                </a:solidFill>
                <a:uFillTx/>
                <a:latin typeface="Franklin Gothic Book" pitchFamily="34"/>
              </a:rPr>
              <a:t> ■ </a:t>
            </a:r>
            <a:r>
              <a:rPr lang="fr-FR" sz="2000" b="0" i="0" u="sng" strike="noStrike" kern="1200" cap="none" spc="0" baseline="0" dirty="0">
                <a:solidFill>
                  <a:srgbClr val="000000"/>
                </a:solidFill>
                <a:uFillTx/>
                <a:latin typeface="Franklin Gothic Book" pitchFamily="34"/>
              </a:rPr>
              <a:t>Non adhérent AFPNF.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000" b="0" i="0" u="none" strike="noStrike" kern="1200" cap="none" spc="0" baseline="0" dirty="0">
                <a:solidFill>
                  <a:srgbClr val="000000"/>
                </a:solidFill>
                <a:uFillTx/>
                <a:latin typeface="Franklin Gothic Book" pitchFamily="34"/>
              </a:rPr>
              <a:t> ■ Le dépôt de candidature 250€.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000" b="0" i="0" u="none" strike="noStrike" kern="1200" cap="none" spc="0" baseline="0" dirty="0">
                <a:solidFill>
                  <a:srgbClr val="000000"/>
                </a:solidFill>
                <a:uFillTx/>
                <a:latin typeface="Franklin Gothic Book" pitchFamily="34"/>
              </a:rPr>
              <a:t> ■ L’approbation 250€. (Le chèque de l’approbation sera rendu si le candidat n’est pas approuvé).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000" dirty="0">
              <a:solidFill>
                <a:srgbClr val="000000"/>
              </a:solidFill>
              <a:latin typeface="Franklin Gothic Book" pitchFamily="34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000" b="0" i="0" u="none" strike="noStrike" kern="1200" cap="none" spc="0" baseline="0" dirty="0">
                <a:solidFill>
                  <a:srgbClr val="000000"/>
                </a:solidFill>
                <a:uFillTx/>
                <a:latin typeface="Franklin Gothic Book" pitchFamily="34"/>
              </a:rPr>
              <a:t>                  </a:t>
            </a:r>
            <a:r>
              <a:rPr lang="fr-FR" sz="2000" b="0" i="0" u="none" strike="noStrike" kern="1200" cap="none" spc="0" baseline="0" dirty="0">
                <a:solidFill>
                  <a:srgbClr val="000000"/>
                </a:solidFill>
                <a:highlight>
                  <a:srgbClr val="FFFF00"/>
                </a:highlight>
                <a:uFillTx/>
                <a:latin typeface="Franklin Gothic Book" pitchFamily="34"/>
              </a:rPr>
              <a:t>Les frais de route des juges sont à la charge du propriétaire du candidat étalon.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900" b="0" i="0" u="none" strike="noStrike" kern="1200" cap="none" spc="0" baseline="0" dirty="0">
                <a:solidFill>
                  <a:srgbClr val="000000"/>
                </a:solidFill>
                <a:highlight>
                  <a:srgbClr val="FFFF00"/>
                </a:highlight>
                <a:uFillTx/>
                <a:latin typeface="Franklin Gothic Book" pitchFamily="34"/>
              </a:rPr>
              <a:t> 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>
            <a:extLst>
              <a:ext uri="{FF2B5EF4-FFF2-40B4-BE49-F238E27FC236}">
                <a16:creationId xmlns:a16="http://schemas.microsoft.com/office/drawing/2014/main" id="{92DF4A75-22F7-476B-B86C-FA2F298AB125}"/>
              </a:ext>
            </a:extLst>
          </p:cNvPr>
          <p:cNvSpPr txBox="1"/>
          <p:nvPr/>
        </p:nvSpPr>
        <p:spPr>
          <a:xfrm>
            <a:off x="1049866" y="198821"/>
            <a:ext cx="8952090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u="sng" dirty="0"/>
              <a:t>FORMULAIRE D’ENGAGEMENT À L’APPROBATION ÉTALON NEW FOREST Livre A</a:t>
            </a:r>
            <a:r>
              <a:rPr lang="fr-FR" dirty="0"/>
              <a:t>.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 dirty="0">
              <a:solidFill>
                <a:srgbClr val="000000"/>
              </a:solidFill>
              <a:uFillTx/>
              <a:latin typeface="Franklin Gothic Book" pitchFamily="34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Franklin Gothic Book" pitchFamily="34"/>
              </a:rPr>
              <a:t> ■ </a:t>
            </a:r>
            <a:r>
              <a:rPr lang="fr-FR" dirty="0"/>
              <a:t>Nom du propriétaire 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 dirty="0">
              <a:solidFill>
                <a:srgbClr val="000000"/>
              </a:solidFill>
              <a:uFillTx/>
              <a:latin typeface="Franklin Gothic Book" pitchFamily="34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Franklin Gothic Book" pitchFamily="34"/>
              </a:rPr>
              <a:t> ■ </a:t>
            </a:r>
            <a:r>
              <a:rPr lang="fr-FR" dirty="0"/>
              <a:t>Adresse 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dirty="0"/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 dirty="0">
              <a:solidFill>
                <a:srgbClr val="000000"/>
              </a:solidFill>
              <a:uFillTx/>
              <a:latin typeface="Franklin Gothic Book" pitchFamily="34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Franklin Gothic Book" pitchFamily="34"/>
              </a:rPr>
              <a:t> ■ </a:t>
            </a:r>
            <a:r>
              <a:rPr lang="fr-FR" dirty="0"/>
              <a:t>Téléphone 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 dirty="0">
              <a:solidFill>
                <a:srgbClr val="000000"/>
              </a:solidFill>
              <a:uFillTx/>
              <a:latin typeface="Franklin Gothic Book" pitchFamily="34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Franklin Gothic Book" pitchFamily="34"/>
              </a:rPr>
              <a:t> ■ </a:t>
            </a:r>
            <a:r>
              <a:rPr lang="fr-FR" dirty="0"/>
              <a:t>Adresse e-mail 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 dirty="0">
              <a:solidFill>
                <a:srgbClr val="000000"/>
              </a:solidFill>
              <a:uFillTx/>
              <a:latin typeface="Franklin Gothic Book" pitchFamily="34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Franklin Gothic Book" pitchFamily="34"/>
              </a:rPr>
              <a:t> ■ </a:t>
            </a:r>
            <a:r>
              <a:rPr lang="fr-FR" dirty="0"/>
              <a:t>Nom du candidat étalon 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Franklin Gothic Book" pitchFamily="34"/>
              </a:rPr>
              <a:t>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strike="noStrike" kern="1200" cap="none" spc="0" baseline="0" dirty="0">
                <a:solidFill>
                  <a:srgbClr val="000000"/>
                </a:solidFill>
                <a:uFillTx/>
                <a:latin typeface="Franklin Gothic Book" pitchFamily="34"/>
              </a:rPr>
              <a:t> ■ </a:t>
            </a:r>
            <a:r>
              <a:rPr lang="fr-FR" dirty="0"/>
              <a:t>Numéro Sire 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dirty="0"/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Franklin Gothic Book" pitchFamily="34"/>
              </a:rPr>
              <a:t> ■ </a:t>
            </a:r>
            <a:r>
              <a:rPr lang="fr-FR" dirty="0"/>
              <a:t>Année de naissance 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dirty="0"/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Franklin Gothic Book" pitchFamily="34"/>
              </a:rPr>
              <a:t> ■ </a:t>
            </a:r>
            <a:r>
              <a:rPr lang="fr-FR" dirty="0"/>
              <a:t>Mère 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dirty="0"/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Franklin Gothic Book" pitchFamily="34"/>
              </a:rPr>
              <a:t> ■ </a:t>
            </a:r>
            <a:r>
              <a:rPr lang="fr-FR" dirty="0"/>
              <a:t>Toise :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dirty="0"/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dirty="0"/>
              <a:t> </a:t>
            </a: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Franklin Gothic Book" pitchFamily="34"/>
              </a:rPr>
              <a:t>■</a:t>
            </a:r>
            <a:r>
              <a:rPr lang="fr-FR" dirty="0"/>
              <a:t> Robe :</a:t>
            </a:r>
          </a:p>
        </p:txBody>
      </p:sp>
    </p:spTree>
    <p:extLst>
      <p:ext uri="{BB962C8B-B14F-4D97-AF65-F5344CB8AC3E}">
        <p14:creationId xmlns:p14="http://schemas.microsoft.com/office/powerpoint/2010/main" val="1218321504"/>
      </p:ext>
    </p:extLst>
  </p:cSld>
  <p:clrMapOvr>
    <a:masterClrMapping/>
  </p:clrMapOvr>
</p:sld>
</file>

<file path=ppt/theme/theme1.xml><?xml version="1.0" encoding="utf-8"?>
<a:theme xmlns:a="http://schemas.openxmlformats.org/drawingml/2006/main" name="Cadrag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939</TotalTime>
  <Words>251</Words>
  <Application>Microsoft Office PowerPoint</Application>
  <PresentationFormat>Grand écran</PresentationFormat>
  <Paragraphs>44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Franklin Gothic Book</vt:lpstr>
      <vt:lpstr>Cadrage</vt:lpstr>
      <vt:lpstr>AFPNF  26 rue jules ferry les ponts de cé Sorges 49130  tel:06.36.48.32.33 info@asso-newforest.com   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patricia cerina</dc:creator>
  <cp:lastModifiedBy>patricia cerina</cp:lastModifiedBy>
  <cp:revision>26</cp:revision>
  <dcterms:created xsi:type="dcterms:W3CDTF">2020-02-07T12:34:56Z</dcterms:created>
  <dcterms:modified xsi:type="dcterms:W3CDTF">2024-02-06T22:11:06Z</dcterms:modified>
</cp:coreProperties>
</file>